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90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3" r:id="rId26"/>
    <p:sldId id="324" r:id="rId27"/>
    <p:sldId id="325" r:id="rId28"/>
    <p:sldId id="326" r:id="rId29"/>
    <p:sldId id="327" r:id="rId30"/>
    <p:sldId id="328" r:id="rId31"/>
    <p:sldId id="329" r:id="rId32"/>
    <p:sldId id="330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Методика эффективной подготовки к ЕГЭ по обществознанию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9200" y="5072074"/>
            <a:ext cx="6858000" cy="71438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Султанова К.Х., учитель высшей категории</a:t>
            </a:r>
          </a:p>
          <a:p>
            <a:r>
              <a:rPr lang="ru-RU" dirty="0" smtClean="0"/>
              <a:t>МБОУ Гимназия 75, г. Казань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Общие рекомендации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1. Ознакомить выпускников с кодификатором, спецификацией и демоверсией КИМ по предмету;</a:t>
            </a:r>
          </a:p>
          <a:p>
            <a:pPr>
              <a:buNone/>
            </a:pPr>
            <a:r>
              <a:rPr lang="ru-RU" dirty="0" smtClean="0"/>
              <a:t>2. Систематически применять различные письменные задания, подобные ЕГЭ;</a:t>
            </a:r>
          </a:p>
          <a:p>
            <a:pPr>
              <a:buNone/>
            </a:pPr>
            <a:r>
              <a:rPr lang="ru-RU" dirty="0" smtClean="0"/>
              <a:t>3.Использовать объемные письменные работы разного типа: с выбором ответа, с кратким ответом, с развернутым ответом;</a:t>
            </a:r>
          </a:p>
          <a:p>
            <a:pPr>
              <a:buNone/>
            </a:pPr>
            <a:r>
              <a:rPr lang="ru-RU" dirty="0" smtClean="0"/>
              <a:t>4.Шире вводить в практику преподавания тестовые формы оценки знаний;</a:t>
            </a:r>
          </a:p>
          <a:p>
            <a:pPr>
              <a:buNone/>
            </a:pPr>
            <a:r>
              <a:rPr lang="ru-RU" dirty="0" smtClean="0"/>
              <a:t>5.Организовывать повторение пройденного материала;</a:t>
            </a:r>
          </a:p>
          <a:p>
            <a:pPr>
              <a:buNone/>
            </a:pPr>
            <a:r>
              <a:rPr lang="ru-RU" dirty="0" smtClean="0"/>
              <a:t>6.Необходимо специально инструкции по выполнению работы, её частей и различных заданий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Задания части 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Последовательность выполнения может быть разной. Например, отвергаем один из вариантов, потому что он кажется наименее логичным (не забываем доказать, почему). Далее, следующий (наименее приемлемый + доказательство), и так до конца. Или же просто последовательно – 1, 2, 3, 4 – подходит, не подходит, и почему. </a:t>
            </a:r>
          </a:p>
          <a:p>
            <a:r>
              <a:rPr lang="ru-RU" dirty="0" smtClean="0"/>
              <a:t>Следует часть времени подготовки к ЕГЭ направить на заучивание обществоведческих терминов. При этом самым важным условием реализации данной задачи будет ПОНИМАНИЕ сути того или иного понятия.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Выполнение заданий части В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2700" dirty="0" smtClean="0"/>
              <a:t>Вставить попущенное слово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400" dirty="0" smtClean="0"/>
              <a:t>Найти исходное общее понятие, отражающее всю область охватываемых объектов;</a:t>
            </a:r>
          </a:p>
          <a:p>
            <a:r>
              <a:rPr lang="ru-RU" sz="2400" dirty="0" smtClean="0"/>
              <a:t>Определить основание классификации;</a:t>
            </a:r>
          </a:p>
          <a:p>
            <a:r>
              <a:rPr lang="ru-RU" sz="2400" dirty="0" smtClean="0"/>
              <a:t>Установив сходство между предложенными определениями, выявить, какого элемента не хватает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ru-RU" sz="2800" i="1" dirty="0" smtClean="0"/>
              <a:t>Запишите слово, пропущенное в схеме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500438" y="4643438"/>
            <a:ext cx="1857375" cy="3698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проступки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63" y="5000625"/>
            <a:ext cx="1928812" cy="3698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дисциплинарные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72250" y="5072063"/>
            <a:ext cx="2071688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административные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43250" y="5357813"/>
            <a:ext cx="2571750" cy="6461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Гражданские или </a:t>
            </a:r>
            <a:r>
              <a:rPr lang="ru-RU" dirty="0" smtClean="0"/>
              <a:t>гражданско-правовые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2357438" y="4786313"/>
            <a:ext cx="1071562" cy="2143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429250" y="4786313"/>
            <a:ext cx="1285875" cy="2857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2"/>
            <a:endCxn id="7" idx="0"/>
          </p:cNvCxnSpPr>
          <p:nvPr/>
        </p:nvCxnSpPr>
        <p:spPr>
          <a:xfrm rot="5400000">
            <a:off x="4255294" y="5185569"/>
            <a:ext cx="346075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Выполнение заданий части В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2700" dirty="0" smtClean="0"/>
              <a:t>Найти лишние слова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400" dirty="0" smtClean="0"/>
              <a:t>Проанализировать условия и найти общую совокупность объектов и признак ее формирования;</a:t>
            </a:r>
          </a:p>
          <a:p>
            <a:r>
              <a:rPr lang="ru-RU" sz="2400" dirty="0" smtClean="0"/>
              <a:t>Анализ перечня социальных групп, выявление признака формирования каждой из них и соотнесение его с указанным в условии признаком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0034" y="3571876"/>
            <a:ext cx="8215312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514350" indent="-5143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Ниже приведён ряд терминов. Все они, за исключением двух, характеризуют</a:t>
            </a:r>
          </a:p>
          <a:p>
            <a:pPr marL="514350" indent="-5143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социальную динамику. </a:t>
            </a:r>
          </a:p>
          <a:p>
            <a:pPr marL="514350" indent="-5143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/>
              <a:t>1) прогресс, </a:t>
            </a:r>
            <a:r>
              <a:rPr lang="ru-RU" sz="2400" i="1" dirty="0" smtClean="0"/>
              <a:t>2) структура, </a:t>
            </a:r>
            <a:r>
              <a:rPr lang="ru-RU" sz="2400" dirty="0" smtClean="0"/>
              <a:t>3) эволюция, 4) реформа, 5) спад, </a:t>
            </a:r>
          </a:p>
          <a:p>
            <a:pPr marL="514350" indent="-5143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 smtClean="0"/>
              <a:t>6) стратификация.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Выполнение заданий части В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2700" dirty="0" smtClean="0"/>
              <a:t>Установление позиций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400" dirty="0" smtClean="0"/>
              <a:t>Проанализировать условие и определить в нем  основание классификации;</a:t>
            </a:r>
          </a:p>
          <a:p>
            <a:r>
              <a:rPr lang="ru-RU" sz="2400" dirty="0" smtClean="0"/>
              <a:t>Определить, какие  понятия связаны с основой классификации, уточнить  их содержание, после этого установить соответствие</a:t>
            </a:r>
          </a:p>
          <a:p>
            <a:pPr marL="273050" indent="-11113" algn="just">
              <a:buNone/>
            </a:pPr>
            <a:r>
              <a:rPr lang="ru-RU" sz="2000" i="1" dirty="0" smtClean="0"/>
              <a:t>Установите соответствие между социальными фактами и формами культуры: к каждой позиции, данной в первом столбце, подберите соответствующую позицию из второго столбца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4" y="4143380"/>
          <a:ext cx="8358246" cy="18542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5286412"/>
                <a:gridCol w="307183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0" dirty="0" smtClean="0"/>
                        <a:t>А)</a:t>
                      </a:r>
                      <a:r>
                        <a:rPr lang="ru-RU" b="0" baseline="0" dirty="0" smtClean="0"/>
                        <a:t> премьера телесериала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1) массовая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Б) конкурс фольклорных коллективов;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В) празднование дня Ивана Купалы;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Г) скандал с участием поп- звезды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2) народная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Д) переиздание детектива - бестселлера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14480" y="6151880"/>
          <a:ext cx="6096000" cy="706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</a:t>
                      </a:r>
                      <a:endParaRPr lang="ru-R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</a:t>
                      </a:r>
                      <a:endParaRPr lang="ru-R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</a:t>
                      </a:r>
                      <a:endParaRPr lang="ru-R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</a:t>
                      </a:r>
                      <a:endParaRPr lang="ru-R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</a:t>
                      </a:r>
                      <a:endParaRPr lang="ru-R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Выполнение заданий части В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2200" dirty="0" smtClean="0"/>
              <a:t>Характерные черты, понятия, признаки. Выбрать несколько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Вспомнить признаки;</a:t>
            </a:r>
          </a:p>
          <a:p>
            <a:r>
              <a:rPr lang="ru-RU" sz="2400" dirty="0" smtClean="0"/>
              <a:t>Последовательно рассматривать один за другим варианты ответа и вычленять правильные (последовательность записываем по возрастающей)</a:t>
            </a:r>
          </a:p>
          <a:p>
            <a:pPr marL="273050" indent="-11113">
              <a:buNone/>
            </a:pPr>
            <a:endParaRPr lang="en-US" sz="2400" dirty="0" smtClean="0"/>
          </a:p>
          <a:p>
            <a:pPr marL="273050" indent="-11113" algn="ctr">
              <a:buNone/>
            </a:pPr>
            <a:r>
              <a:rPr lang="ru-RU" sz="2400" i="1" dirty="0" smtClean="0"/>
              <a:t>Найдите в приведённом списке конституционные обязанности граждан РФ. Запишите цифры, под которыми они указаны:</a:t>
            </a:r>
          </a:p>
          <a:p>
            <a:pPr marL="719137" indent="-457200">
              <a:buFont typeface="+mj-lt"/>
              <a:buAutoNum type="arabicPeriod"/>
            </a:pPr>
            <a:r>
              <a:rPr lang="ru-RU" sz="2400" dirty="0" smtClean="0"/>
              <a:t>Сохранять природу и окружающую среду</a:t>
            </a:r>
          </a:p>
          <a:p>
            <a:pPr marL="719137" indent="-457200">
              <a:buFont typeface="+mj-lt"/>
              <a:buAutoNum type="arabicPeriod"/>
            </a:pPr>
            <a:r>
              <a:rPr lang="ru-RU" sz="2400" dirty="0" smtClean="0"/>
              <a:t>Получить специальное образование</a:t>
            </a:r>
          </a:p>
          <a:p>
            <a:pPr marL="719137" indent="-457200">
              <a:buFont typeface="+mj-lt"/>
              <a:buAutoNum type="arabicPeriod"/>
            </a:pPr>
            <a:r>
              <a:rPr lang="ru-RU" sz="2400" dirty="0" smtClean="0"/>
              <a:t>Платить законно установленные налоги и сборы</a:t>
            </a:r>
          </a:p>
          <a:p>
            <a:pPr marL="719137" indent="-457200">
              <a:buFont typeface="+mj-lt"/>
              <a:buAutoNum type="arabicPeriod"/>
            </a:pPr>
            <a:r>
              <a:rPr lang="ru-RU" sz="2400" dirty="0" smtClean="0"/>
              <a:t>Разрешать споры в судебном порядке</a:t>
            </a:r>
          </a:p>
          <a:p>
            <a:pPr marL="719137" indent="-457200">
              <a:buFont typeface="+mj-lt"/>
              <a:buAutoNum type="arabicPeriod"/>
            </a:pPr>
            <a:r>
              <a:rPr lang="ru-RU" sz="2400" dirty="0" smtClean="0"/>
              <a:t>Защищать Отечество</a:t>
            </a:r>
          </a:p>
          <a:p>
            <a:pPr marL="273050" indent="-11113">
              <a:buNone/>
            </a:pPr>
            <a:r>
              <a:rPr lang="ru-RU" sz="2400" dirty="0" smtClean="0"/>
              <a:t>Ответ </a:t>
            </a:r>
            <a:r>
              <a:rPr lang="en-US" sz="2400" dirty="0" smtClean="0"/>
              <a:t> </a:t>
            </a:r>
            <a:r>
              <a:rPr lang="ru-RU" sz="2400" dirty="0" smtClean="0"/>
              <a:t>1, 3, 5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Выполнение заданий части В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2400" dirty="0" smtClean="0"/>
              <a:t>Факт, оценка, теория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Вспомнить, что такое социальный факт и какие суждения называют оценочными;</a:t>
            </a:r>
          </a:p>
          <a:p>
            <a:r>
              <a:rPr lang="ru-RU" sz="2400" dirty="0" smtClean="0"/>
              <a:t>Нужно понимать, что оценка может содержать не только положительное или отрицательное отношение к объекту, но и разного рода положения о свойствах данного субъекта(на наш взгляд, по нашему мнению, с нашей точки зрения, по – видимому, считалось, представлялось);</a:t>
            </a:r>
          </a:p>
          <a:p>
            <a:r>
              <a:rPr lang="ru-RU" sz="2400" dirty="0" smtClean="0"/>
              <a:t>Анализ положений текста с учетом сказанного выше (как правило, факт дается в прошедшем или настоящем времени; оценка дает динамику)</a:t>
            </a:r>
          </a:p>
          <a:p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Выполнение заданий части В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2400" dirty="0" smtClean="0"/>
              <a:t>Вставить слова в текст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Прочитать предлагаемый перечень слов, зафиксировать их в памяти</a:t>
            </a:r>
          </a:p>
          <a:p>
            <a:r>
              <a:rPr lang="ru-RU" sz="2400" dirty="0" smtClean="0"/>
              <a:t>Определить правильно первое из пропущенных слов в тексте</a:t>
            </a:r>
          </a:p>
          <a:p>
            <a:r>
              <a:rPr lang="ru-RU" sz="2400" dirty="0" smtClean="0"/>
              <a:t>Отталкиваясь от первого предложения, последовательно заполнять пропуски в остальных предложениях, не забывая, что предложенное слово можно заменять в падеже, числе и по роду</a:t>
            </a:r>
          </a:p>
          <a:p>
            <a:r>
              <a:rPr lang="ru-RU" sz="2400" dirty="0" smtClean="0"/>
              <a:t>Проверить правильность выполнения задания. Для этого прочесть текст от начала до конца. Определить, содержит ли текст теперь смысловую законченность и логическую последовательность.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/>
              <a:t>Прочитайте приведённый ниже текст, в котором пропущен ряд слов. Выберите из предлагаемого списка слова, которые необходимо вставить на место пропусков.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87313" indent="0" algn="just">
              <a:buNone/>
            </a:pPr>
            <a:r>
              <a:rPr lang="ru-RU" sz="1800" dirty="0" smtClean="0"/>
              <a:t>Общество динамично: и отдельные люди, и социальные группы постоянно меняют свой ______ (1). Это явление получило название социальной ______ (2). Социологи различают несколько ее типов. Перемещения, не изменяющие социального положения индивидов и групп, называют ______ (3) мобильностью. Примерами являются переход из одной возрастной группы в другую, смена места работы, а также переселение людей из одной местности в другую,  т.е. ______ (4). ______ (5) мобильность предполагает качественное изменение социального положения человека. Примерами может служить получение или лишение дворянского титула в феодальном обществе, профессиональная карьера – в современном и т.п. каналами мобильности выступают социальные ______ (6): семья, школа, собственность, церковь, армия и т.п.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4643446"/>
          <a:ext cx="4429156" cy="1676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0759"/>
                <a:gridCol w="2288397"/>
              </a:tblGrid>
              <a:tr h="24225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А) миграция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Е) вертикальная</a:t>
                      </a:r>
                      <a:endParaRPr lang="ru-RU" sz="1600" dirty="0"/>
                    </a:p>
                  </a:txBody>
                  <a:tcPr/>
                </a:tc>
              </a:tr>
              <a:tr h="24225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Б) мобильность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Ж) группа</a:t>
                      </a:r>
                      <a:endParaRPr lang="ru-RU" sz="1600" dirty="0"/>
                    </a:p>
                  </a:txBody>
                  <a:tcPr/>
                </a:tc>
              </a:tr>
              <a:tr h="24225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В) горизонтальная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З) стратификация</a:t>
                      </a:r>
                      <a:endParaRPr lang="ru-RU" sz="1600" dirty="0"/>
                    </a:p>
                  </a:txBody>
                  <a:tcPr/>
                </a:tc>
              </a:tr>
              <a:tr h="24225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Г) институт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И) </a:t>
                      </a:r>
                      <a:r>
                        <a:rPr lang="ru-RU" sz="1600" dirty="0" err="1" smtClean="0"/>
                        <a:t>маргинализация</a:t>
                      </a:r>
                      <a:endParaRPr lang="ru-RU" sz="1600" dirty="0"/>
                    </a:p>
                  </a:txBody>
                  <a:tcPr/>
                </a:tc>
              </a:tr>
              <a:tr h="24225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Д) статус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786314" y="4929198"/>
          <a:ext cx="4095738" cy="7416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82623"/>
                <a:gridCol w="682623"/>
                <a:gridCol w="682623"/>
                <a:gridCol w="682623"/>
                <a:gridCol w="682623"/>
                <a:gridCol w="68262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Общие рекомендации к написанию части 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521497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Прежде чем отвечать на вопрос и выполнять задания, внимательно прочитайте их. Помните: прямые ответы на многие вопросы или подсказки для формулировки ответов могут содержаться в тексте самих заданий</a:t>
            </a:r>
          </a:p>
          <a:p>
            <a:r>
              <a:rPr lang="ru-RU" dirty="0" smtClean="0"/>
              <a:t>Соотнесите задачи с изученным курсом и определите, с какой содержательной линией оно связано. Это поможет опереться на изученный материал при формулировке ответов</a:t>
            </a:r>
          </a:p>
          <a:p>
            <a:r>
              <a:rPr lang="ru-RU" dirty="0" smtClean="0"/>
              <a:t>Зачастую в одном задании предлагаются 2-3 вопроса. Отвечать на них старайтесь по порядку, т.к. они чаще всего предъявляться по принципу «от простого к сложному». Ответ на первый вопрос может послужить основой для следующего</a:t>
            </a:r>
          </a:p>
          <a:p>
            <a:r>
              <a:rPr lang="ru-RU" dirty="0" smtClean="0"/>
              <a:t>Каждое задание стремитесь уяснить полностью</a:t>
            </a:r>
          </a:p>
          <a:p>
            <a:r>
              <a:rPr lang="ru-RU" dirty="0" smtClean="0"/>
              <a:t>В каждом конкретном случае отвечайте точно на поставленный вопрос</a:t>
            </a:r>
          </a:p>
          <a:p>
            <a:r>
              <a:rPr lang="ru-RU" dirty="0" smtClean="0"/>
              <a:t>Не упускайте из виду. Что выполнение отдельных заданий требует опоры и на данные условия, и на личный опыт, и на материал, изученный в курсе</a:t>
            </a:r>
          </a:p>
          <a:p>
            <a:r>
              <a:rPr lang="ru-RU" dirty="0" smtClean="0"/>
              <a:t>Старайтесь давать логически связанный ответ, содержащий яркие и четкие формулировки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Памятка для тех, кто планирует сдавать ЕГЭ</a:t>
            </a:r>
            <a:endParaRPr lang="ru-RU" dirty="0"/>
          </a:p>
        </p:txBody>
      </p:sp>
      <p:pic>
        <p:nvPicPr>
          <p:cNvPr id="4" name="Содержимое 3" descr="pamjatka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l="3125" t="9375" r="3906" b="2083"/>
          <a:stretch>
            <a:fillRect/>
          </a:stretch>
        </p:blipFill>
        <p:spPr>
          <a:xfrm>
            <a:off x="871516" y="1142984"/>
            <a:ext cx="7400969" cy="5286412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Общие рекомендации к написанию части 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5214974"/>
          </a:xfrm>
        </p:spPr>
        <p:txBody>
          <a:bodyPr>
            <a:normAutofit/>
          </a:bodyPr>
          <a:lstStyle/>
          <a:p>
            <a:r>
              <a:rPr lang="ru-RU" dirty="0" smtClean="0"/>
              <a:t>Не останавливайтесь на какой – либо части задания, избегайте неполных ответов</a:t>
            </a:r>
          </a:p>
          <a:p>
            <a:r>
              <a:rPr lang="ru-RU" dirty="0" smtClean="0"/>
              <a:t>Не прибегайте к изменениям, обобщениям и собственной интерпретации там, где этого не требует задание</a:t>
            </a:r>
          </a:p>
          <a:p>
            <a:r>
              <a:rPr lang="ru-RU" dirty="0" smtClean="0"/>
              <a:t>Сформулировав ответ, проверьте его правильность. Для этого вернитесь к тексту, найдите в нем ключевые слова и фразы, подтверждающие ваши выводы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Выполнение заданий части С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2400" dirty="0" smtClean="0"/>
              <a:t>С5, С6 – работа с понятиями, характеристиками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Вспомнить сущность понятия</a:t>
            </a:r>
          </a:p>
          <a:p>
            <a:r>
              <a:rPr lang="ru-RU" sz="2400" dirty="0" smtClean="0"/>
              <a:t>Отразить смысл понятия</a:t>
            </a:r>
          </a:p>
          <a:p>
            <a:r>
              <a:rPr lang="ru-RU" sz="2400" dirty="0" smtClean="0"/>
              <a:t>Выделить признаки понятия</a:t>
            </a:r>
          </a:p>
          <a:p>
            <a:r>
              <a:rPr lang="ru-RU" sz="2400" dirty="0" smtClean="0"/>
              <a:t>На их основе составить предложения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 algn="just">
              <a:buNone/>
            </a:pPr>
            <a:r>
              <a:rPr lang="ru-RU" sz="2400" i="1" dirty="0" smtClean="0"/>
              <a:t>Источником (формой) права называют способ официального закрепления норм права. Укажите три любые источника (формы) права и проиллюстрируйте примером каждый из них.</a:t>
            </a:r>
          </a:p>
          <a:p>
            <a:pPr marL="457200" indent="-457200" algn="just">
              <a:buClrTx/>
              <a:buFont typeface="+mj-lt"/>
              <a:buAutoNum type="arabicPeriod"/>
            </a:pPr>
            <a:r>
              <a:rPr lang="ru-RU" sz="2400" dirty="0" smtClean="0"/>
              <a:t>правовой обычай  - </a:t>
            </a:r>
            <a:r>
              <a:rPr lang="ru-RU" sz="2400" dirty="0" err="1" smtClean="0"/>
              <a:t>обычай</a:t>
            </a:r>
            <a:r>
              <a:rPr lang="ru-RU" sz="2400" dirty="0" smtClean="0"/>
              <a:t> кровной мести</a:t>
            </a:r>
          </a:p>
          <a:p>
            <a:pPr marL="457200" indent="-457200" algn="just">
              <a:buClrTx/>
              <a:buFont typeface="+mj-lt"/>
              <a:buAutoNum type="arabicPeriod"/>
            </a:pPr>
            <a:r>
              <a:rPr lang="ru-RU" sz="2400" dirty="0" smtClean="0"/>
              <a:t>Нормативно – правовой акт – указы главы государства, конституция</a:t>
            </a:r>
          </a:p>
          <a:p>
            <a:pPr marL="457200" indent="-457200" algn="just">
              <a:buClrTx/>
              <a:buFont typeface="+mj-lt"/>
              <a:buAutoNum type="arabicPeriod"/>
            </a:pPr>
            <a:r>
              <a:rPr lang="ru-RU" sz="2400" dirty="0" smtClean="0"/>
              <a:t>Нормативный договор – международный договор о дружбе и сотрудничестве</a:t>
            </a:r>
          </a:p>
          <a:p>
            <a:pPr marL="0" indent="0" algn="just">
              <a:buNone/>
            </a:pPr>
            <a:endParaRPr lang="ru-RU" sz="2400" i="1" dirty="0" smtClean="0"/>
          </a:p>
          <a:p>
            <a:pPr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Выполнение заданий части С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2400" dirty="0" smtClean="0"/>
              <a:t>Решение задачи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5214974"/>
          </a:xfrm>
        </p:spPr>
        <p:txBody>
          <a:bodyPr>
            <a:noAutofit/>
          </a:bodyPr>
          <a:lstStyle/>
          <a:p>
            <a:r>
              <a:rPr lang="ru-RU" sz="2000" dirty="0" smtClean="0"/>
              <a:t>Внимательно ознакомьтесь с условиями задачи и запомните вопрос. В случае необходимости уточните значение непонятных терминов;</a:t>
            </a:r>
          </a:p>
          <a:p>
            <a:r>
              <a:rPr lang="ru-RU" sz="2000" dirty="0" smtClean="0"/>
              <a:t>Соотнесите вопрос или предписание, сформулированные в задаче, с её условием;</a:t>
            </a:r>
          </a:p>
          <a:p>
            <a:r>
              <a:rPr lang="ru-RU" sz="2000" dirty="0" smtClean="0"/>
              <a:t>Определите, какая полезная информация для решения задачи содержится в условии;</a:t>
            </a:r>
          </a:p>
          <a:p>
            <a:r>
              <a:rPr lang="ru-RU" sz="2000" dirty="0" smtClean="0"/>
              <a:t>Подумайте, не противоречат ли друг другу данные задачи, т.к. именно противоречие данных может подсказать путь решения;</a:t>
            </a:r>
          </a:p>
          <a:p>
            <a:r>
              <a:rPr lang="ru-RU" sz="2000" dirty="0" smtClean="0"/>
              <a:t>Подумайте, какие дополнительные знания следует привлечь для решения задачи, к каким источникам обратиться;</a:t>
            </a:r>
          </a:p>
          <a:p>
            <a:r>
              <a:rPr lang="ru-RU" sz="2000" dirty="0" smtClean="0"/>
              <a:t>Выявите область знаний, в контексте которой поставлен вопрос задачи;</a:t>
            </a:r>
          </a:p>
          <a:p>
            <a:r>
              <a:rPr lang="ru-RU" sz="2000" dirty="0" smtClean="0"/>
              <a:t>Сократите эту область до конкретной проблемы, информацию по которой нужно вспомнить;</a:t>
            </a:r>
          </a:p>
          <a:p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Выполнение заданий части С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2400" dirty="0" smtClean="0"/>
              <a:t>Решение задачи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5214974"/>
          </a:xfrm>
        </p:spPr>
        <p:txBody>
          <a:bodyPr>
            <a:noAutofit/>
          </a:bodyPr>
          <a:lstStyle/>
          <a:p>
            <a:r>
              <a:rPr lang="ru-RU" sz="2000" dirty="0" smtClean="0"/>
              <a:t>Соотнесите эту информацию с данными условиями задачи;</a:t>
            </a:r>
          </a:p>
          <a:p>
            <a:r>
              <a:rPr lang="ru-RU" sz="2000" dirty="0" smtClean="0"/>
              <a:t>Наметьте предполагаемый ответ в соответствии с вопросом;</a:t>
            </a:r>
          </a:p>
          <a:p>
            <a:r>
              <a:rPr lang="ru-RU" sz="2000" dirty="0" smtClean="0"/>
              <a:t>Продумайте аргументы, подкрепляющие каждый этап вашего решения;</a:t>
            </a:r>
          </a:p>
          <a:p>
            <a:r>
              <a:rPr lang="ru-RU" sz="2000" dirty="0" smtClean="0"/>
              <a:t>Убедитесь в правильности полученного вами ответа;</a:t>
            </a:r>
          </a:p>
          <a:p>
            <a:r>
              <a:rPr lang="ru-RU" sz="2000" dirty="0" smtClean="0"/>
              <a:t>Соответствует ли ответ существу задачи;</a:t>
            </a:r>
          </a:p>
          <a:p>
            <a:r>
              <a:rPr lang="ru-RU" sz="2000" dirty="0" smtClean="0"/>
              <a:t>Дан ли ответ на каждый вопрос задачи;</a:t>
            </a:r>
          </a:p>
          <a:p>
            <a:r>
              <a:rPr lang="ru-RU" sz="2000" dirty="0" smtClean="0"/>
              <a:t>Нет ли противоречий между вашими аргументами;</a:t>
            </a:r>
          </a:p>
          <a:p>
            <a:r>
              <a:rPr lang="ru-RU" sz="2000" dirty="0" smtClean="0"/>
              <a:t>Нет ли в условиях задачи данных, противоречащих предполагаемому вами решению;</a:t>
            </a:r>
          </a:p>
          <a:p>
            <a:r>
              <a:rPr lang="ru-RU" sz="2000" dirty="0" smtClean="0"/>
              <a:t>Можно ли считать предложенный путь решения задачи единственно возможным;</a:t>
            </a:r>
          </a:p>
          <a:p>
            <a:r>
              <a:rPr lang="ru-RU" sz="2000" dirty="0" smtClean="0"/>
              <a:t>Не следуют ли из условия задачи какие – либо другие выводы, помимо тех, которые намечены вами;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Выполнение заданий части С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2400" dirty="0" smtClean="0"/>
              <a:t>Памятка при составлении плана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2357454"/>
          </a:xfrm>
        </p:spPr>
        <p:txBody>
          <a:bodyPr>
            <a:noAutofit/>
          </a:bodyPr>
          <a:lstStyle/>
          <a:p>
            <a:r>
              <a:rPr lang="ru-RU" sz="2000" dirty="0" smtClean="0"/>
              <a:t>Наметьте главные части</a:t>
            </a:r>
          </a:p>
          <a:p>
            <a:r>
              <a:rPr lang="ru-RU" sz="2000" dirty="0" smtClean="0"/>
              <a:t>Озаглавьте каждую часть</a:t>
            </a:r>
          </a:p>
          <a:p>
            <a:r>
              <a:rPr lang="ru-RU" sz="2000" dirty="0" smtClean="0"/>
              <a:t>Избегайте большого числа основных пунктов</a:t>
            </a:r>
          </a:p>
          <a:p>
            <a:r>
              <a:rPr lang="ru-RU" sz="2000" dirty="0" smtClean="0"/>
              <a:t>Расставьте основные пункты плана в логической последовательности</a:t>
            </a:r>
          </a:p>
          <a:p>
            <a:r>
              <a:rPr lang="ru-RU" sz="2000" dirty="0" smtClean="0"/>
              <a:t>Не выходите в плане за рамки предложенной темы и не сужайте её</a:t>
            </a:r>
          </a:p>
          <a:p>
            <a:pPr algn="ctr">
              <a:buNone/>
            </a:pPr>
            <a:r>
              <a:rPr lang="ru-RU" sz="2400" i="1" dirty="0" smtClean="0"/>
              <a:t>Слова – помощники</a:t>
            </a:r>
          </a:p>
          <a:p>
            <a:endParaRPr lang="ru-RU" sz="2000" dirty="0" smtClean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00034" y="3500438"/>
            <a:ext cx="8229600" cy="2000264"/>
          </a:xfrm>
          <a:prstGeom prst="rect">
            <a:avLst/>
          </a:prstGeom>
        </p:spPr>
        <p:txBody>
          <a:bodyPr vert="horz" numCol="2">
            <a:noAutofit/>
          </a:bodyPr>
          <a:lstStyle/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ru-RU" sz="2000" dirty="0" smtClean="0"/>
              <a:t>причины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ru-RU" sz="2000" dirty="0" smtClean="0"/>
              <a:t> предпосылки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ru-RU" sz="2000" dirty="0" smtClean="0"/>
              <a:t> сущность понятия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ru-RU" sz="2000" dirty="0" smtClean="0"/>
              <a:t> типы (виды)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ru-RU" sz="2000" dirty="0" smtClean="0"/>
              <a:t> особенности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ru-RU" sz="2000" dirty="0" smtClean="0"/>
              <a:t> функции 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ru-RU" sz="2000" dirty="0" smtClean="0"/>
              <a:t>Последствия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ru-RU" sz="2000" dirty="0" smtClean="0"/>
              <a:t> роль в жизни общества</a:t>
            </a:r>
          </a:p>
          <a:p>
            <a:endParaRPr lang="ru-RU" sz="20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Алгоритм составления плана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387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1. Что такое… (право, инфляция, общение, группа, социальный конфликт, истина…)</a:t>
            </a:r>
          </a:p>
          <a:p>
            <a:r>
              <a:rPr lang="ru-RU" sz="1600" dirty="0" smtClean="0"/>
              <a:t>Понятие такое-то… (государства, безработицы, юридической ответственности, общества…)</a:t>
            </a:r>
          </a:p>
          <a:p>
            <a:pPr>
              <a:buNone/>
            </a:pPr>
            <a:r>
              <a:rPr lang="ru-RU" sz="1600" dirty="0" smtClean="0"/>
              <a:t>2. Возможно выделение  в отдельный пункт следующих аспектов:</a:t>
            </a:r>
          </a:p>
          <a:p>
            <a:r>
              <a:rPr lang="ru-RU" sz="1600" dirty="0" smtClean="0"/>
              <a:t>Причины (а) возникновения, появления, развития… (глобальных проблем, безработицы, национальных конфликтов, возникновения религии…) с выделением внутренних /внешних, субъективных/объективных причин отдельными подпунктами)</a:t>
            </a:r>
          </a:p>
          <a:p>
            <a:r>
              <a:rPr lang="ru-RU" sz="1600" dirty="0" smtClean="0"/>
              <a:t>Подходы к определению понятия (сущности чего-либо): </a:t>
            </a:r>
          </a:p>
          <a:p>
            <a:r>
              <a:rPr lang="ru-RU" sz="1600" dirty="0" smtClean="0"/>
              <a:t>Теории происхождения… (человека, государства, права, общества)</a:t>
            </a:r>
          </a:p>
          <a:p>
            <a:r>
              <a:rPr lang="ru-RU" sz="1600" dirty="0" smtClean="0"/>
              <a:t>Взгляды мыслителей на… (развитие общества, понятие истины, критерии прогресса, сущность сознания, критерии истины, сущность демократии)</a:t>
            </a:r>
          </a:p>
          <a:p>
            <a:pPr>
              <a:buNone/>
            </a:pPr>
            <a:r>
              <a:rPr lang="ru-RU" sz="1600" dirty="0" smtClean="0"/>
              <a:t>3. Характеристика явления, процесса, социального института:</a:t>
            </a:r>
          </a:p>
          <a:p>
            <a:r>
              <a:rPr lang="ru-RU" sz="1600" dirty="0" smtClean="0"/>
              <a:t>Признаки (черты)…(государства, рынка); особенности (социальных институтов, права, правового государства)</a:t>
            </a:r>
          </a:p>
          <a:p>
            <a:r>
              <a:rPr lang="ru-RU" sz="1600" dirty="0" smtClean="0"/>
              <a:t>Виды… (семьи, прибыли, деятельности, социальных отношений, социальных статусов, ролевых конфликтов, социальных групп, социальной мобильности, искусства…)</a:t>
            </a:r>
            <a:endParaRPr lang="ru-RU" sz="16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Алгоритм составления плана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5013976"/>
          </a:xfrm>
        </p:spPr>
        <p:txBody>
          <a:bodyPr>
            <a:noAutofit/>
          </a:bodyPr>
          <a:lstStyle/>
          <a:p>
            <a:r>
              <a:rPr lang="ru-RU" sz="1600" dirty="0" smtClean="0"/>
              <a:t>Типы…(политических режимов, экономических систем, конкуренции, семьи, стратификации, лидерства…)</a:t>
            </a:r>
          </a:p>
          <a:p>
            <a:r>
              <a:rPr lang="ru-RU" sz="1600" dirty="0" smtClean="0"/>
              <a:t>Формы… (социального взаимодействия, государства, правления, познания, культуры, общественного сознания, социального контроля)</a:t>
            </a:r>
          </a:p>
          <a:p>
            <a:r>
              <a:rPr lang="ru-RU" sz="1600" dirty="0" smtClean="0"/>
              <a:t>Структура…(деятельности, политической системы, общественного сознания, социальных отношений…)</a:t>
            </a:r>
          </a:p>
          <a:p>
            <a:r>
              <a:rPr lang="ru-RU" sz="1600" dirty="0" smtClean="0"/>
              <a:t>Этапы возникновения…(государства, религии, рынка, семьи, права)</a:t>
            </a:r>
          </a:p>
          <a:p>
            <a:r>
              <a:rPr lang="ru-RU" sz="1600" dirty="0" smtClean="0"/>
              <a:t>Критерии… (социальной стратификации, истины, прогресса)</a:t>
            </a:r>
          </a:p>
          <a:p>
            <a:r>
              <a:rPr lang="ru-RU" sz="1600" dirty="0" smtClean="0"/>
              <a:t>Факторы…(социальной мобильности, многообразия и целостности современного мира, спроса и предложения)</a:t>
            </a:r>
          </a:p>
          <a:p>
            <a:r>
              <a:rPr lang="ru-RU" sz="1600" dirty="0" smtClean="0"/>
              <a:t>Позитивные и негативные черты…(рынка, влияния малой группы на человека, НТР…)</a:t>
            </a:r>
          </a:p>
          <a:p>
            <a:r>
              <a:rPr lang="ru-RU" sz="1600" dirty="0" smtClean="0"/>
              <a:t>Роль… (государства в рыночной экономике, законов в обществе, агентов и институтов социализации)</a:t>
            </a:r>
          </a:p>
          <a:p>
            <a:pPr>
              <a:buNone/>
            </a:pPr>
            <a:r>
              <a:rPr lang="ru-RU" sz="1600" dirty="0" smtClean="0"/>
              <a:t>4. Последствия…(экономических проблем, НТР, экономических кризисов, глобализации)</a:t>
            </a:r>
          </a:p>
          <a:p>
            <a:r>
              <a:rPr lang="ru-RU" sz="1600" dirty="0" smtClean="0"/>
              <a:t>Значение: роль/ последствия/тенденции/цель…</a:t>
            </a:r>
          </a:p>
          <a:p>
            <a:r>
              <a:rPr lang="ru-RU" sz="1600" dirty="0" smtClean="0"/>
              <a:t>А) Цель…(юридической ответственности, деятельности фирмы, деятельности, познания)</a:t>
            </a:r>
          </a:p>
          <a:p>
            <a:r>
              <a:rPr lang="ru-RU" sz="1600" dirty="0" smtClean="0"/>
              <a:t>Б) Тенденции…(духовной жизни современной России; в развитии национальных отношений, развития семьи в современной России…)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 составлении сложного плана воспользуйтесь следующими рекомендациями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38758"/>
          </a:xfrm>
        </p:spPr>
        <p:txBody>
          <a:bodyPr/>
          <a:lstStyle/>
          <a:p>
            <a:r>
              <a:rPr lang="ru-RU" dirty="0" smtClean="0"/>
              <a:t>Мысленно представьте весь изученный материал, раскрывающий содержание  предложенной  темы.</a:t>
            </a:r>
          </a:p>
          <a:p>
            <a:r>
              <a:rPr lang="ru-RU" dirty="0" smtClean="0"/>
              <a:t>Разделите его на  части по смыслу и  озаглавьте  их.</a:t>
            </a:r>
          </a:p>
          <a:p>
            <a:r>
              <a:rPr lang="ru-RU" dirty="0" smtClean="0"/>
              <a:t>Мысленно обоснуйте для себя логическую последовательность изложения материала по данной проблеме. </a:t>
            </a:r>
          </a:p>
          <a:p>
            <a:pPr>
              <a:buNone/>
            </a:pPr>
            <a:r>
              <a:rPr lang="ru-RU" dirty="0" smtClean="0"/>
              <a:t>Проанализируйте полученный план:</a:t>
            </a:r>
          </a:p>
          <a:p>
            <a:r>
              <a:rPr lang="ru-RU" dirty="0" smtClean="0"/>
              <a:t>Все  ли аспекты проблемы были отражены в нем?</a:t>
            </a:r>
          </a:p>
          <a:p>
            <a:r>
              <a:rPr lang="ru-RU" dirty="0" smtClean="0"/>
              <a:t>Корректны ли  формулировки  пунктов плана с точки зрения их соответствия заданной теме и четкости выражения мысли?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Рекомендации по написанию эссе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10196"/>
          </a:xfrm>
        </p:spPr>
        <p:txBody>
          <a:bodyPr>
            <a:noAutofit/>
          </a:bodyPr>
          <a:lstStyle/>
          <a:p>
            <a:r>
              <a:rPr lang="ru-RU" sz="2000" dirty="0" smtClean="0"/>
              <a:t>Внимательно прочитать предложенное (или выбранное вами) высказывание</a:t>
            </a:r>
          </a:p>
          <a:p>
            <a:r>
              <a:rPr lang="ru-RU" sz="2000" dirty="0" smtClean="0"/>
              <a:t> Выделить главную мысль автора и используемые им основные научные понятия</a:t>
            </a:r>
          </a:p>
          <a:p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Старайтесь придерживаться следующего порядка написания сочинения: </a:t>
            </a:r>
          </a:p>
          <a:p>
            <a:r>
              <a:rPr lang="ru-RU" sz="2000" dirty="0" smtClean="0"/>
              <a:t>Ваша оценка позиции автора высказывания, являющегося темой эссе;</a:t>
            </a:r>
          </a:p>
          <a:p>
            <a:r>
              <a:rPr lang="ru-RU" sz="2000" dirty="0" smtClean="0"/>
              <a:t>Представление вашей точки зрения на раскрытие обозначенной проблемы;</a:t>
            </a:r>
          </a:p>
          <a:p>
            <a:r>
              <a:rPr lang="ru-RU" sz="2000" dirty="0" smtClean="0"/>
              <a:t>Раскрытие проблемы на теоретическом уровне с корректным использованием в контексте обществоведческих понятий и терминов;</a:t>
            </a:r>
          </a:p>
          <a:p>
            <a:r>
              <a:rPr lang="ru-RU" sz="2000" dirty="0" smtClean="0"/>
              <a:t>Аргументация своей позиции с опорой на факты общественной жизни, собственный практический и читательский опыт;</a:t>
            </a:r>
          </a:p>
          <a:p>
            <a:r>
              <a:rPr lang="ru-RU" sz="2000" dirty="0" smtClean="0"/>
              <a:t> Общее резюме по теме эссе.</a:t>
            </a:r>
            <a:br>
              <a:rPr lang="ru-RU" sz="2000" dirty="0" smtClean="0"/>
            </a:br>
            <a:endParaRPr lang="ru-RU" sz="2000" dirty="0" smtClean="0"/>
          </a:p>
          <a:p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 выбрать тему эссе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Понятен ли мне смысл высказывания</a:t>
            </a:r>
          </a:p>
          <a:p>
            <a:r>
              <a:rPr lang="ru-RU" dirty="0" smtClean="0"/>
              <a:t>С какими основными проблемами обществознания связана это высказывание</a:t>
            </a:r>
          </a:p>
          <a:p>
            <a:r>
              <a:rPr lang="ru-RU" dirty="0" smtClean="0"/>
              <a:t>Согласен ли я с приведенным высказыванием</a:t>
            </a:r>
          </a:p>
          <a:p>
            <a:r>
              <a:rPr lang="ru-RU" dirty="0" smtClean="0"/>
              <a:t>Какие обществоведческие термины мне нужны для обоснования своей точки зрения</a:t>
            </a:r>
          </a:p>
          <a:p>
            <a:r>
              <a:rPr lang="ru-RU" dirty="0" smtClean="0"/>
              <a:t>Какие привести примеры из истории, общественной  жизни, личного опыта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Минимальный балл ЕГЭ по обществознанию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b="1" dirty="0" smtClean="0"/>
              <a:t>39 баллов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38758"/>
          </a:xfrm>
        </p:spPr>
        <p:txBody>
          <a:bodyPr/>
          <a:lstStyle/>
          <a:p>
            <a:pPr marL="11113" indent="-11113" algn="just">
              <a:buNone/>
            </a:pPr>
            <a:r>
              <a:rPr lang="ru-RU" dirty="0" smtClean="0"/>
              <a:t>В соответствии со стандартами ФИПИ ЕГЭ 2013 по обществознанию включает в себя три группы задач, различающихся по уровню сложности:</a:t>
            </a:r>
          </a:p>
          <a:p>
            <a:pPr marL="536575" indent="-361950"/>
            <a:r>
              <a:rPr lang="ru-RU" b="1" dirty="0" smtClean="0"/>
              <a:t>задания А1-А22</a:t>
            </a:r>
            <a:r>
              <a:rPr lang="ru-RU" dirty="0" smtClean="0"/>
              <a:t> – общие вопросы, ответ на которые нужно выбрать из 4-х предложенных вариантов;</a:t>
            </a:r>
          </a:p>
          <a:p>
            <a:pPr marL="536575" indent="-361950"/>
            <a:r>
              <a:rPr lang="ru-RU" b="1" dirty="0" smtClean="0"/>
              <a:t>задания В1-В7 и В8</a:t>
            </a:r>
            <a:r>
              <a:rPr lang="ru-RU" dirty="0" smtClean="0"/>
              <a:t> – аналитические вопросы, которые требуют краткого ответа, выраженного словом или цифрами;</a:t>
            </a:r>
          </a:p>
          <a:p>
            <a:pPr marL="536575" indent="-361950"/>
            <a:r>
              <a:rPr lang="ru-RU" b="1" dirty="0" smtClean="0"/>
              <a:t>задания С1-С9</a:t>
            </a:r>
            <a:r>
              <a:rPr lang="ru-RU" dirty="0" smtClean="0"/>
              <a:t> подразумевают развернутый ответ с подробной аргументацией.</a:t>
            </a:r>
          </a:p>
          <a:p>
            <a:pPr marL="536575" indent="-361950"/>
            <a:r>
              <a:rPr lang="ru-RU" dirty="0" smtClean="0"/>
              <a:t>На выполнение работы отводится 3,5 часа.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Алгоритм написания эссе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500034" y="1214422"/>
          <a:ext cx="8229600" cy="48577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6145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Вступление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Основная часть                                            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Заключение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10607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Для меня эта фраза является ключом к пониманию...</a:t>
                      </a:r>
                      <a:endParaRPr lang="ru-RU" sz="1800" dirty="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/>
                        <a:t>Во-первых, ...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/>
                        <a:t>Во-вторых, ...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/>
                        <a:t>В-третьих, ,,.,</a:t>
                      </a:r>
                      <a:endParaRPr lang="ru-RU" sz="180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/>
                        <a:t>Таким образом,</a:t>
                      </a:r>
                      <a:endParaRPr lang="ru-RU" sz="180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10607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Выбор данной темы продиктован </a:t>
                      </a:r>
                      <a:r>
                        <a:rPr lang="ru-RU" sz="1800" dirty="0" smtClean="0"/>
                        <a:t>следующими </a:t>
                      </a:r>
                      <a:r>
                        <a:rPr lang="ru-RU" sz="1800" dirty="0"/>
                        <a:t>соображениями...</a:t>
                      </a:r>
                      <a:endParaRPr lang="ru-RU" sz="1800" dirty="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/>
                        <a:t>Рассмотрим несколько подходов...            </a:t>
                      </a:r>
                      <a:r>
                        <a:rPr lang="ru-RU" sz="1800" baseline="-25000"/>
                        <a:t>;</a:t>
                      </a:r>
                      <a:endParaRPr lang="ru-RU" sz="180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/>
                        <a:t>Например, ...</a:t>
                      </a:r>
                      <a:endParaRPr lang="ru-RU" sz="180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/>
                        <a:t>Подведем общий итог рассуждению...</a:t>
                      </a:r>
                      <a:endParaRPr lang="ru-RU" sz="180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10607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/>
                        <a:t>Поразительный простор для мысли от­крывает это короткое высказывание...</a:t>
                      </a:r>
                      <a:endParaRPr lang="ru-RU" sz="180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/>
                        <a:t>Проиллюстрируем это положение следу­ющим примером ...</a:t>
                      </a:r>
                      <a:endParaRPr lang="ru-RU" sz="180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/>
                        <a:t>Итак, ...</a:t>
                      </a:r>
                      <a:endParaRPr lang="ru-RU" sz="180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10607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/>
                        <a:t>Никогда не думал, что меня заденет за живое идея о том, что...</a:t>
                      </a:r>
                      <a:endParaRPr lang="ru-RU" sz="180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Для полемического эссе: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С одной стороны, ...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С другой стороны, ...                                  </a:t>
                      </a:r>
                      <a:endParaRPr lang="ru-RU" sz="1800" dirty="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Именно поэтому я не могу согласиться с автором высказывания...</a:t>
                      </a:r>
                      <a:endParaRPr lang="ru-RU" sz="1800" dirty="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Технология подготовки учащихся к написанию эссе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5143536"/>
          </a:xfrm>
        </p:spPr>
        <p:txBody>
          <a:bodyPr>
            <a:noAutofit/>
          </a:bodyPr>
          <a:lstStyle/>
          <a:p>
            <a:r>
              <a:rPr lang="ru-RU" sz="1900" b="1" i="1" dirty="0" smtClean="0"/>
              <a:t>1-й этап: </a:t>
            </a:r>
            <a:r>
              <a:rPr lang="ru-RU" sz="1900" dirty="0" smtClean="0"/>
              <a:t>организация самостоятельного знакомства учащихся с эссе – литературным жанром и требованиями к написанию эссе (в рамках конкретного испытания, например: ЕГЭ, олимпиады или конкурса);</a:t>
            </a:r>
          </a:p>
          <a:p>
            <a:r>
              <a:rPr lang="ru-RU" sz="1900" b="1" i="1" dirty="0" smtClean="0"/>
              <a:t>2-й этап: </a:t>
            </a:r>
            <a:r>
              <a:rPr lang="ru-RU" sz="1900" dirty="0" smtClean="0"/>
              <a:t>знакомство учащихся с образцами эссе (желательно по данному предмету);</a:t>
            </a:r>
          </a:p>
          <a:p>
            <a:r>
              <a:rPr lang="ru-RU" sz="1900" b="1" i="1" dirty="0" smtClean="0"/>
              <a:t>3-й этап: </a:t>
            </a:r>
            <a:r>
              <a:rPr lang="ru-RU" sz="1900" dirty="0" smtClean="0"/>
              <a:t>«проба пера» или проведение практической работы по освоению учащимися алгоритма написания эссе (отметим, что данный этап может быть организован в интерактивном режиме, учащиеся могут писать эссе в малых группах, используя все необходимые для работы материалы: от учебника, словарей до иных источников информации);</a:t>
            </a:r>
          </a:p>
          <a:p>
            <a:r>
              <a:rPr lang="ru-RU" sz="1900" b="1" i="1" dirty="0" smtClean="0"/>
              <a:t>4-й этап: </a:t>
            </a:r>
            <a:r>
              <a:rPr lang="ru-RU" sz="1900" dirty="0" smtClean="0"/>
              <a:t>подготовка презентации групповых эссе;</a:t>
            </a:r>
          </a:p>
          <a:p>
            <a:r>
              <a:rPr lang="ru-RU" sz="1900" b="1" i="1" dirty="0" smtClean="0"/>
              <a:t>5-й этап: </a:t>
            </a:r>
            <a:r>
              <a:rPr lang="ru-RU" sz="1900" dirty="0" smtClean="0"/>
              <a:t>презентация и коллективная оценка эссе, разработанных в группах;</a:t>
            </a:r>
          </a:p>
          <a:p>
            <a:r>
              <a:rPr lang="ru-RU" sz="1900" b="1" i="1" dirty="0" smtClean="0"/>
              <a:t>6-й этап: </a:t>
            </a:r>
            <a:r>
              <a:rPr lang="ru-RU" sz="1900" dirty="0" smtClean="0"/>
              <a:t>определение общих трудностей (ошибок, недочетов) в ходе написания эссе и путей их преодоления (исправления);</a:t>
            </a:r>
          </a:p>
          <a:p>
            <a:r>
              <a:rPr lang="ru-RU" sz="1900" b="1" i="1" dirty="0" smtClean="0"/>
              <a:t>7-й этап: </a:t>
            </a:r>
            <a:r>
              <a:rPr lang="ru-RU" sz="1900" dirty="0" smtClean="0"/>
              <a:t>написание индивидуальных эссе.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Федеральный перечень учебников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ClrTx/>
              <a:buFont typeface="+mj-lt"/>
              <a:buAutoNum type="arabicPeriod"/>
            </a:pPr>
            <a:r>
              <a:rPr lang="ru-RU" dirty="0" smtClean="0"/>
              <a:t>Под ред. Боголюбова Л.Н., </a:t>
            </a:r>
            <a:r>
              <a:rPr lang="ru-RU" dirty="0" err="1" smtClean="0"/>
              <a:t>Лазебниковой</a:t>
            </a:r>
            <a:r>
              <a:rPr lang="ru-RU" dirty="0" smtClean="0"/>
              <a:t> А.Ю. Человек и общество. Обществознание. Ч. 1, 2  10, 11 </a:t>
            </a:r>
            <a:r>
              <a:rPr lang="ru-RU" dirty="0" err="1" smtClean="0"/>
              <a:t>кл</a:t>
            </a:r>
            <a:r>
              <a:rPr lang="ru-RU" dirty="0" smtClean="0"/>
              <a:t>. 2000 - 2005. Просвещение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dirty="0" err="1" smtClean="0"/>
              <a:t>Лазебникова</a:t>
            </a:r>
            <a:r>
              <a:rPr lang="ru-RU" dirty="0" smtClean="0"/>
              <a:t> А.Ю. и др. Обществознание. 10, 11 </a:t>
            </a:r>
            <a:r>
              <a:rPr lang="ru-RU" dirty="0" err="1" smtClean="0"/>
              <a:t>кл</a:t>
            </a:r>
            <a:r>
              <a:rPr lang="ru-RU" dirty="0" smtClean="0"/>
              <a:t>. 2003 – 2005. АСТ, </a:t>
            </a:r>
            <a:r>
              <a:rPr lang="ru-RU" dirty="0" err="1" smtClean="0"/>
              <a:t>Астрель</a:t>
            </a:r>
            <a:endParaRPr lang="ru-RU" dirty="0" smtClean="0"/>
          </a:p>
          <a:p>
            <a:pPr marL="514350" indent="-514350">
              <a:buClrTx/>
              <a:buFont typeface="+mj-lt"/>
              <a:buAutoNum type="arabicPeriod"/>
            </a:pPr>
            <a:r>
              <a:rPr lang="ru-RU" dirty="0" err="1" smtClean="0"/>
              <a:t>Салыгин</a:t>
            </a:r>
            <a:r>
              <a:rPr lang="ru-RU" dirty="0" smtClean="0"/>
              <a:t> Е.Н., </a:t>
            </a:r>
            <a:r>
              <a:rPr lang="ru-RU" dirty="0" err="1" smtClean="0"/>
              <a:t>Салыгина</a:t>
            </a:r>
            <a:r>
              <a:rPr lang="ru-RU" dirty="0" smtClean="0"/>
              <a:t> Ю.Г. Обществознание. 10, 11 </a:t>
            </a:r>
            <a:r>
              <a:rPr lang="ru-RU" dirty="0" err="1" smtClean="0"/>
              <a:t>кл</a:t>
            </a:r>
            <a:r>
              <a:rPr lang="ru-RU" dirty="0" smtClean="0"/>
              <a:t>. 2001 – 2005. </a:t>
            </a:r>
            <a:r>
              <a:rPr lang="ru-RU" dirty="0" err="1" smtClean="0"/>
              <a:t>Вентана-Граф</a:t>
            </a:r>
            <a:endParaRPr lang="ru-RU" dirty="0" smtClean="0"/>
          </a:p>
          <a:p>
            <a:pPr marL="514350" indent="-514350">
              <a:buClrTx/>
              <a:buFont typeface="+mj-lt"/>
              <a:buAutoNum type="arabicPeriod"/>
            </a:pPr>
            <a:r>
              <a:rPr lang="ru-RU" dirty="0" smtClean="0"/>
              <a:t>Никитин А.Ф. Обществознание. 10, 11кл. 2005. Дрофа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dirty="0" smtClean="0"/>
              <a:t>Никитин А.Ф. и др. Обществознание. 10 - 11 </a:t>
            </a:r>
            <a:r>
              <a:rPr lang="ru-RU" dirty="0" err="1" smtClean="0"/>
              <a:t>кл</a:t>
            </a:r>
            <a:r>
              <a:rPr lang="ru-RU" dirty="0" smtClean="0"/>
              <a:t>. 2003 – 2005. Просвещение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dirty="0" smtClean="0"/>
              <a:t>Кравченко А.И. Обществознание. 10 </a:t>
            </a:r>
            <a:r>
              <a:rPr lang="ru-RU" dirty="0" err="1" smtClean="0"/>
              <a:t>кл</a:t>
            </a:r>
            <a:r>
              <a:rPr lang="ru-RU" dirty="0" smtClean="0"/>
              <a:t>. 2001 – 2005. Русское слово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dirty="0" smtClean="0"/>
              <a:t>Кравченко А.И., Певцова Е.А. Обществознание. 11 </a:t>
            </a:r>
            <a:r>
              <a:rPr lang="ru-RU" dirty="0" err="1" smtClean="0"/>
              <a:t>кл</a:t>
            </a:r>
            <a:r>
              <a:rPr lang="ru-RU" dirty="0" smtClean="0"/>
              <a:t>. 2001 – 2005.  Русское слово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dirty="0" err="1" smtClean="0"/>
              <a:t>Мушинский</a:t>
            </a:r>
            <a:r>
              <a:rPr lang="ru-RU" dirty="0" smtClean="0"/>
              <a:t> В.О. Обществознание. 10, 11 </a:t>
            </a:r>
            <a:r>
              <a:rPr lang="ru-RU" dirty="0" err="1" smtClean="0"/>
              <a:t>кл</a:t>
            </a:r>
            <a:r>
              <a:rPr lang="ru-RU" dirty="0" smtClean="0"/>
              <a:t>. 2002 – 2005. ЦГО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Группа 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А1 – строение общества и его институты;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А2 – виды знаний, понятие науки и культуры;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А3 и А4 – человек и общество;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А5 и А9 – экономические вопросы;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А10-А12 – социальные вопросы;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А13-А16 – политические вопросы;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А17- А20 – правовые вопросы.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Группа 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В1 – анализ схем и таблиц;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В2 – сопоставление родовых и видовых понятий;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В3 – задание на классификацию;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В4 – выбор понятий из списка;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В5 – дифференциация высказываний и фактов;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В6 – определение терминов, соответствующих контексту;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В7 – выбор понятий из списка;</a:t>
            </a:r>
          </a:p>
          <a:p>
            <a:r>
              <a:rPr lang="ru-RU" sz="3200" dirty="0" smtClean="0">
                <a:solidFill>
                  <a:srgbClr val="002060"/>
                </a:solidFill>
              </a:rPr>
              <a:t>В8 – определение обобщающего термина.</a:t>
            </a: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Группа 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38758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задания части С1-С3</a:t>
            </a:r>
            <a:r>
              <a:rPr lang="ru-RU" sz="2800" dirty="0" smtClean="0">
                <a:solidFill>
                  <a:srgbClr val="002060"/>
                </a:solidFill>
              </a:rPr>
              <a:t> требуют умения интерпретировать тексты, давать характеристику отдельным высказываниям и прочитанной информации в целом.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задания С4-С8 </a:t>
            </a:r>
            <a:r>
              <a:rPr lang="ru-RU" sz="2800" dirty="0" smtClean="0">
                <a:solidFill>
                  <a:srgbClr val="002060"/>
                </a:solidFill>
              </a:rPr>
              <a:t>проверяют навыки аргументации, вынесения оценочных суждений, конкретизации теоретических положений, а также анализа статистических данных.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задание С9 </a:t>
            </a:r>
            <a:r>
              <a:rPr lang="ru-RU" sz="2800" dirty="0" smtClean="0">
                <a:solidFill>
                  <a:srgbClr val="002060"/>
                </a:solidFill>
              </a:rPr>
              <a:t>– эссе по обществознанию, выпускникам необходимо написать небольшое сочинение на одну из предложенных тем с использованием научной лексики и логики.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Оценка результативности ЕГЭ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Разные части работы по обществознанию </a:t>
            </a:r>
          </a:p>
          <a:p>
            <a:pPr algn="ctr">
              <a:buNone/>
            </a:pPr>
            <a:r>
              <a:rPr lang="ru-RU" dirty="0" smtClean="0"/>
              <a:t>оцениваются следующим образом:</a:t>
            </a:r>
          </a:p>
          <a:p>
            <a:endParaRPr lang="ru-RU" dirty="0"/>
          </a:p>
        </p:txBody>
      </p:sp>
      <p:graphicFrame>
        <p:nvGraphicFramePr>
          <p:cNvPr id="4" name="Group 39"/>
          <p:cNvGraphicFramePr>
            <a:graphicFrameLocks/>
          </p:cNvGraphicFramePr>
          <p:nvPr/>
        </p:nvGraphicFramePr>
        <p:xfrm>
          <a:off x="500034" y="2214554"/>
          <a:ext cx="8229600" cy="4051872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170113"/>
                <a:gridCol w="6059487"/>
              </a:tblGrid>
              <a:tr h="1366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ru-RU" sz="2400" dirty="0" smtClean="0"/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ru-RU" sz="2400" b="1" dirty="0" smtClean="0"/>
                        <a:t>по 1 баллу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ru-RU" sz="2000" dirty="0" smtClean="0"/>
                        <a:t>За каждое правильно выполненное задание первой части «1» (задания с выбором ответа)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ru-RU" sz="2000" dirty="0" smtClean="0"/>
                        <a:t> За первые два задания второй части «2»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ru-RU" sz="2000" dirty="0" smtClean="0"/>
                        <a:t>(задания с кратким ответом)</a:t>
                      </a:r>
                    </a:p>
                  </a:txBody>
                  <a:tcPr horzOverflow="overflow"/>
                </a:tc>
              </a:tr>
              <a:tr h="1285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ru-RU" sz="2400" dirty="0" smtClean="0"/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ru-RU" sz="2400" b="1" dirty="0" smtClean="0"/>
                        <a:t>1 – 2 балла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ru-RU" sz="2400" dirty="0" smtClean="0"/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ru-RU" sz="2000" dirty="0" smtClean="0"/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ru-RU" sz="2000" dirty="0" smtClean="0"/>
                        <a:t>Оставшиеся задания части «2»</a:t>
                      </a:r>
                    </a:p>
                  </a:txBody>
                  <a:tcPr horzOverflow="overflow"/>
                </a:tc>
              </a:tr>
              <a:tr h="1284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lang="ru-RU" sz="2400" dirty="0" smtClean="0"/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lang="ru-RU" sz="2400" b="1" dirty="0" smtClean="0"/>
                        <a:t>2 – 5 балла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dirty="0" smtClean="0"/>
                        <a:t>За выполненное задание части «3» (задания с развернутым ответом). Здесь оценивается не только полный, но и неполный правильный ответ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3050" indent="-273050" algn="ctr">
              <a:buNone/>
            </a:pPr>
            <a:r>
              <a:rPr lang="ru-RU" sz="3600" dirty="0" smtClean="0">
                <a:latin typeface="+mj-lt"/>
              </a:rPr>
              <a:t>Задания любого КИМ по обществознанию базируются на основных содержательных линиях:</a:t>
            </a:r>
          </a:p>
          <a:p>
            <a:pPr marL="273050" indent="-273050" algn="ctr">
              <a:buNone/>
            </a:pPr>
            <a:r>
              <a:rPr lang="ru-RU" sz="3600" b="1" dirty="0" smtClean="0">
                <a:latin typeface="+mj-lt"/>
              </a:rPr>
              <a:t> </a:t>
            </a:r>
            <a:r>
              <a:rPr lang="ru-RU" sz="3600" b="1" dirty="0" smtClean="0">
                <a:solidFill>
                  <a:srgbClr val="00B050"/>
                </a:solidFill>
                <a:latin typeface="+mj-lt"/>
              </a:rPr>
              <a:t>человек, общество, познание, право, духовная жизнь общества, экономическая сфера общества, политика, социальные отношения.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Необходимые умения и навыки для успешной сдачи ЕГЭ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dirty="0" smtClean="0"/>
              <a:t>умение сравнивать отдельные социальные объекты</a:t>
            </a:r>
          </a:p>
          <a:p>
            <a:r>
              <a:rPr lang="ru-RU" sz="3200" dirty="0" smtClean="0"/>
              <a:t>решать проблемные задачи</a:t>
            </a:r>
          </a:p>
          <a:p>
            <a:r>
              <a:rPr lang="ru-RU" sz="3200" dirty="0" smtClean="0"/>
              <a:t>анализировать и интерпретировать оригинальные тексты</a:t>
            </a:r>
          </a:p>
          <a:p>
            <a:r>
              <a:rPr lang="ru-RU" sz="3200" dirty="0" smtClean="0"/>
              <a:t>выражать и аргументировать собственные оценки и суждения</a:t>
            </a:r>
          </a:p>
          <a:p>
            <a:r>
              <a:rPr lang="ru-RU" sz="3200" dirty="0" smtClean="0"/>
              <a:t>писать обществоведческие эссе.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171</TotalTime>
  <Words>2620</Words>
  <PresentationFormat>Экран (4:3)</PresentationFormat>
  <Paragraphs>286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Начальная</vt:lpstr>
      <vt:lpstr>Методика эффективной подготовки к ЕГЭ по обществознанию </vt:lpstr>
      <vt:lpstr>Памятка для тех, кто планирует сдавать ЕГЭ</vt:lpstr>
      <vt:lpstr>    Минимальный балл ЕГЭ по обществознанию  39 баллов</vt:lpstr>
      <vt:lpstr>Группа А</vt:lpstr>
      <vt:lpstr>Группа В</vt:lpstr>
      <vt:lpstr>Группа С</vt:lpstr>
      <vt:lpstr>Оценка результативности ЕГЭ</vt:lpstr>
      <vt:lpstr>Слайд 8</vt:lpstr>
      <vt:lpstr>Необходимые умения и навыки для успешной сдачи ЕГЭ</vt:lpstr>
      <vt:lpstr>Общие рекомендации</vt:lpstr>
      <vt:lpstr>Задания части А</vt:lpstr>
      <vt:lpstr>Выполнение заданий части В Вставить попущенное слово</vt:lpstr>
      <vt:lpstr>Выполнение заданий части В Найти лишние слова</vt:lpstr>
      <vt:lpstr>Выполнение заданий части В Установление позиций</vt:lpstr>
      <vt:lpstr>Выполнение заданий части В Характерные черты, понятия, признаки. Выбрать несколько</vt:lpstr>
      <vt:lpstr>Выполнение заданий части В Факт, оценка, теория</vt:lpstr>
      <vt:lpstr>Выполнение заданий части В Вставить слова в текст</vt:lpstr>
      <vt:lpstr>Прочитайте приведённый ниже текст, в котором пропущен ряд слов. Выберите из предлагаемого списка слова, которые необходимо вставить на место пропусков.</vt:lpstr>
      <vt:lpstr>Общие рекомендации к написанию части С</vt:lpstr>
      <vt:lpstr>Общие рекомендации к написанию части С</vt:lpstr>
      <vt:lpstr>Выполнение заданий части С С5, С6 – работа с понятиями, характеристиками</vt:lpstr>
      <vt:lpstr>Выполнение заданий части С Решение задачи</vt:lpstr>
      <vt:lpstr>Выполнение заданий части С Решение задачи</vt:lpstr>
      <vt:lpstr>Выполнение заданий части С Памятка при составлении плана</vt:lpstr>
      <vt:lpstr>Алгоритм составления плана</vt:lpstr>
      <vt:lpstr>Алгоритм составления плана</vt:lpstr>
      <vt:lpstr>При составлении сложного плана воспользуйтесь следующими рекомендациями</vt:lpstr>
      <vt:lpstr>Рекомендации по написанию эссе</vt:lpstr>
      <vt:lpstr>Как выбрать тему эссе</vt:lpstr>
      <vt:lpstr>Алгоритм написания эссе</vt:lpstr>
      <vt:lpstr>Технология подготовки учащихся к написанию эссе</vt:lpstr>
      <vt:lpstr>Федеральный перечень учебников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</dc:title>
  <dc:creator>Людмила Валерьевна</dc:creator>
  <cp:lastModifiedBy>Tch</cp:lastModifiedBy>
  <cp:revision>32</cp:revision>
  <dcterms:created xsi:type="dcterms:W3CDTF">2013-03-27T10:00:58Z</dcterms:created>
  <dcterms:modified xsi:type="dcterms:W3CDTF">2013-04-02T11:39:25Z</dcterms:modified>
</cp:coreProperties>
</file>